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4"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B594370-4972-4449-A8D7-F7042275B9DD}" type="datetimeFigureOut">
              <a:rPr lang="uk-UA" smtClean="0"/>
              <a:pPr/>
              <a:t>31.10.2021</a:t>
            </a:fld>
            <a:endParaRPr lang="uk-UA"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6E39317-31E9-4DFB-9F7B-A5E16C357A06}" type="slidenum">
              <a:rPr lang="uk-UA" smtClean="0"/>
              <a:pPr/>
              <a:t>‹#›</a:t>
            </a:fld>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594370-4972-4449-A8D7-F7042275B9DD}" type="datetimeFigureOut">
              <a:rPr lang="uk-UA" smtClean="0"/>
              <a:pPr/>
              <a:t>31.10.2021</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26E39317-31E9-4DFB-9F7B-A5E16C357A06}"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594370-4972-4449-A8D7-F7042275B9DD}" type="datetimeFigureOut">
              <a:rPr lang="uk-UA" smtClean="0"/>
              <a:pPr/>
              <a:t>31.10.2021</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26E39317-31E9-4DFB-9F7B-A5E16C357A06}"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B594370-4972-4449-A8D7-F7042275B9DD}" type="datetimeFigureOut">
              <a:rPr lang="uk-UA" smtClean="0"/>
              <a:pPr/>
              <a:t>31.10.2021</a:t>
            </a:fld>
            <a:endParaRPr lang="uk-UA" dirty="0"/>
          </a:p>
        </p:txBody>
      </p:sp>
      <p:sp>
        <p:nvSpPr>
          <p:cNvPr id="9" name="Номер слайда 8"/>
          <p:cNvSpPr>
            <a:spLocks noGrp="1"/>
          </p:cNvSpPr>
          <p:nvPr>
            <p:ph type="sldNum" sz="quarter" idx="15"/>
          </p:nvPr>
        </p:nvSpPr>
        <p:spPr/>
        <p:txBody>
          <a:bodyPr rtlCol="0"/>
          <a:lstStyle/>
          <a:p>
            <a:fld id="{26E39317-31E9-4DFB-9F7B-A5E16C357A06}" type="slidenum">
              <a:rPr lang="uk-UA" smtClean="0"/>
              <a:pPr/>
              <a:t>‹#›</a:t>
            </a:fld>
            <a:endParaRPr lang="uk-UA" dirty="0"/>
          </a:p>
        </p:txBody>
      </p:sp>
      <p:sp>
        <p:nvSpPr>
          <p:cNvPr id="10" name="Нижний колонтитул 9"/>
          <p:cNvSpPr>
            <a:spLocks noGrp="1"/>
          </p:cNvSpPr>
          <p:nvPr>
            <p:ph type="ftr" sz="quarter" idx="16"/>
          </p:nvPr>
        </p:nvSpPr>
        <p:spPr/>
        <p:txBody>
          <a:bodyPr rtlCol="0"/>
          <a:lstStyle/>
          <a:p>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B594370-4972-4449-A8D7-F7042275B9DD}" type="datetimeFigureOut">
              <a:rPr lang="uk-UA" smtClean="0"/>
              <a:pPr/>
              <a:t>31.10.2021</a:t>
            </a:fld>
            <a:endParaRPr lang="uk-UA"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26E39317-31E9-4DFB-9F7B-A5E16C357A06}"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B594370-4972-4449-A8D7-F7042275B9DD}" type="datetimeFigureOut">
              <a:rPr lang="uk-UA" smtClean="0"/>
              <a:pPr/>
              <a:t>31.10.2021</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26E39317-31E9-4DFB-9F7B-A5E16C357A06}" type="slidenum">
              <a:rPr lang="uk-UA" smtClean="0"/>
              <a:pPr/>
              <a:t>‹#›</a:t>
            </a:fld>
            <a:endParaRPr lang="uk-UA"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B594370-4972-4449-A8D7-F7042275B9DD}" type="datetimeFigureOut">
              <a:rPr lang="uk-UA" smtClean="0"/>
              <a:pPr/>
              <a:t>31.10.2021</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26E39317-31E9-4DFB-9F7B-A5E16C357A06}" type="slidenum">
              <a:rPr lang="uk-UA" smtClean="0"/>
              <a:pPr/>
              <a:t>‹#›</a:t>
            </a:fld>
            <a:endParaRPr lang="uk-UA"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B594370-4972-4449-A8D7-F7042275B9DD}" type="datetimeFigureOut">
              <a:rPr lang="uk-UA" smtClean="0"/>
              <a:pPr/>
              <a:t>31.10.2021</a:t>
            </a:fld>
            <a:endParaRPr lang="uk-UA" dirty="0"/>
          </a:p>
        </p:txBody>
      </p:sp>
      <p:sp>
        <p:nvSpPr>
          <p:cNvPr id="7" name="Номер слайда 6"/>
          <p:cNvSpPr>
            <a:spLocks noGrp="1"/>
          </p:cNvSpPr>
          <p:nvPr>
            <p:ph type="sldNum" sz="quarter" idx="11"/>
          </p:nvPr>
        </p:nvSpPr>
        <p:spPr/>
        <p:txBody>
          <a:bodyPr rtlCol="0"/>
          <a:lstStyle/>
          <a:p>
            <a:fld id="{26E39317-31E9-4DFB-9F7B-A5E16C357A06}" type="slidenum">
              <a:rPr lang="uk-UA" smtClean="0"/>
              <a:pPr/>
              <a:t>‹#›</a:t>
            </a:fld>
            <a:endParaRPr lang="uk-UA" dirty="0"/>
          </a:p>
        </p:txBody>
      </p:sp>
      <p:sp>
        <p:nvSpPr>
          <p:cNvPr id="8" name="Нижний колонтитул 7"/>
          <p:cNvSpPr>
            <a:spLocks noGrp="1"/>
          </p:cNvSpPr>
          <p:nvPr>
            <p:ph type="ftr" sz="quarter" idx="12"/>
          </p:nvPr>
        </p:nvSpPr>
        <p:spPr/>
        <p:txBody>
          <a:bodyPr rtlCol="0"/>
          <a:lstStyle/>
          <a:p>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594370-4972-4449-A8D7-F7042275B9DD}" type="datetimeFigureOut">
              <a:rPr lang="uk-UA" smtClean="0"/>
              <a:pPr/>
              <a:t>31.10.2021</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26E39317-31E9-4DFB-9F7B-A5E16C357A06}"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B594370-4972-4449-A8D7-F7042275B9DD}" type="datetimeFigureOut">
              <a:rPr lang="uk-UA" smtClean="0"/>
              <a:pPr/>
              <a:t>31.10.2021</a:t>
            </a:fld>
            <a:endParaRPr lang="uk-UA" dirty="0"/>
          </a:p>
        </p:txBody>
      </p:sp>
      <p:sp>
        <p:nvSpPr>
          <p:cNvPr id="22" name="Номер слайда 21"/>
          <p:cNvSpPr>
            <a:spLocks noGrp="1"/>
          </p:cNvSpPr>
          <p:nvPr>
            <p:ph type="sldNum" sz="quarter" idx="15"/>
          </p:nvPr>
        </p:nvSpPr>
        <p:spPr/>
        <p:txBody>
          <a:bodyPr rtlCol="0"/>
          <a:lstStyle/>
          <a:p>
            <a:fld id="{26E39317-31E9-4DFB-9F7B-A5E16C357A06}" type="slidenum">
              <a:rPr lang="uk-UA" smtClean="0"/>
              <a:pPr/>
              <a:t>‹#›</a:t>
            </a:fld>
            <a:endParaRPr lang="uk-UA" dirty="0"/>
          </a:p>
        </p:txBody>
      </p:sp>
      <p:sp>
        <p:nvSpPr>
          <p:cNvPr id="23" name="Нижний колонтитул 22"/>
          <p:cNvSpPr>
            <a:spLocks noGrp="1"/>
          </p:cNvSpPr>
          <p:nvPr>
            <p:ph type="ftr" sz="quarter" idx="16"/>
          </p:nvPr>
        </p:nvSpPr>
        <p:spPr/>
        <p:txBody>
          <a:bodyPr rtlCol="0"/>
          <a:lstStyle/>
          <a:p>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B594370-4972-4449-A8D7-F7042275B9DD}" type="datetimeFigureOut">
              <a:rPr lang="uk-UA" smtClean="0"/>
              <a:pPr/>
              <a:t>31.10.2021</a:t>
            </a:fld>
            <a:endParaRPr lang="uk-UA" dirty="0"/>
          </a:p>
        </p:txBody>
      </p:sp>
      <p:sp>
        <p:nvSpPr>
          <p:cNvPr id="18" name="Номер слайда 17"/>
          <p:cNvSpPr>
            <a:spLocks noGrp="1"/>
          </p:cNvSpPr>
          <p:nvPr>
            <p:ph type="sldNum" sz="quarter" idx="11"/>
          </p:nvPr>
        </p:nvSpPr>
        <p:spPr/>
        <p:txBody>
          <a:bodyPr rtlCol="0"/>
          <a:lstStyle/>
          <a:p>
            <a:fld id="{26E39317-31E9-4DFB-9F7B-A5E16C357A06}" type="slidenum">
              <a:rPr lang="uk-UA" smtClean="0"/>
              <a:pPr/>
              <a:t>‹#›</a:t>
            </a:fld>
            <a:endParaRPr lang="uk-UA" dirty="0"/>
          </a:p>
        </p:txBody>
      </p:sp>
      <p:sp>
        <p:nvSpPr>
          <p:cNvPr id="21" name="Нижний колонтитул 20"/>
          <p:cNvSpPr>
            <a:spLocks noGrp="1"/>
          </p:cNvSpPr>
          <p:nvPr>
            <p:ph type="ftr" sz="quarter" idx="12"/>
          </p:nvPr>
        </p:nvSpPr>
        <p:spPr/>
        <p:txBody>
          <a:bodyPr rtlCol="0"/>
          <a:lstStyle/>
          <a:p>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B594370-4972-4449-A8D7-F7042275B9DD}" type="datetimeFigureOut">
              <a:rPr lang="uk-UA" smtClean="0"/>
              <a:pPr/>
              <a:t>31.10.2021</a:t>
            </a:fld>
            <a:endParaRPr lang="uk-UA"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E39317-31E9-4DFB-9F7B-A5E16C357A06}"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00" y="1285860"/>
            <a:ext cx="7143800" cy="1751486"/>
          </a:xfrm>
        </p:spPr>
        <p:txBody>
          <a:bodyPr>
            <a:normAutofit/>
          </a:bodyPr>
          <a:lstStyle/>
          <a:p>
            <a:r>
              <a:rPr lang="uk-UA" dirty="0" smtClean="0"/>
              <a:t/>
            </a:r>
            <a:br>
              <a:rPr lang="uk-UA" dirty="0" smtClean="0"/>
            </a:br>
            <a:r>
              <a:rPr lang="uk-UA" sz="2400" dirty="0" smtClean="0">
                <a:solidFill>
                  <a:srgbClr val="002060"/>
                </a:solidFill>
              </a:rPr>
              <a:t>“</a:t>
            </a:r>
            <a:r>
              <a:rPr lang="uk-UA" sz="3200" dirty="0" smtClean="0">
                <a:solidFill>
                  <a:srgbClr val="002060"/>
                </a:solidFill>
              </a:rPr>
              <a:t>Я – особистість. Ми – соціум. ”</a:t>
            </a:r>
            <a:endParaRPr lang="uk-UA" sz="3200" dirty="0">
              <a:solidFill>
                <a:srgbClr val="002060"/>
              </a:solidFill>
            </a:endParaRPr>
          </a:p>
        </p:txBody>
      </p:sp>
      <p:sp>
        <p:nvSpPr>
          <p:cNvPr id="3" name="Подзаголовок 2"/>
          <p:cNvSpPr>
            <a:spLocks noGrp="1"/>
          </p:cNvSpPr>
          <p:nvPr>
            <p:ph type="subTitle" idx="1"/>
          </p:nvPr>
        </p:nvSpPr>
        <p:spPr/>
        <p:txBody>
          <a:bodyPr/>
          <a:lstStyle/>
          <a:p>
            <a:pPr algn="r"/>
            <a:r>
              <a:rPr lang="uk-UA" dirty="0" smtClean="0">
                <a:solidFill>
                  <a:srgbClr val="002060"/>
                </a:solidFill>
              </a:rPr>
              <a:t>Проєкт учнівського самоврядування Перекопівського ліцею ЗЗСО І-ІІІ ступенів </a:t>
            </a:r>
            <a:endParaRPr lang="uk-UA"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5115583_833016873948712_1668722465762247223_n.jpg"/>
          <p:cNvPicPr>
            <a:picLocks noChangeAspect="1"/>
          </p:cNvPicPr>
          <p:nvPr/>
        </p:nvPicPr>
        <p:blipFill>
          <a:blip r:embed="rId2"/>
          <a:stretch>
            <a:fillRect/>
          </a:stretch>
        </p:blipFill>
        <p:spPr>
          <a:xfrm>
            <a:off x="500034" y="285728"/>
            <a:ext cx="4476484" cy="3348037"/>
          </a:xfrm>
          <a:prstGeom prst="rect">
            <a:avLst/>
          </a:prstGeom>
          <a:ln>
            <a:noFill/>
          </a:ln>
          <a:effectLst>
            <a:softEdge rad="112500"/>
          </a:effectLst>
        </p:spPr>
      </p:pic>
      <p:pic>
        <p:nvPicPr>
          <p:cNvPr id="3" name="Рисунок 2" descr="160100598_840245163225883_4611534757752770938_n.jpg"/>
          <p:cNvPicPr>
            <a:picLocks noChangeAspect="1"/>
          </p:cNvPicPr>
          <p:nvPr/>
        </p:nvPicPr>
        <p:blipFill>
          <a:blip r:embed="rId3"/>
          <a:stretch>
            <a:fillRect/>
          </a:stretch>
        </p:blipFill>
        <p:spPr>
          <a:xfrm>
            <a:off x="571472" y="3643290"/>
            <a:ext cx="4357718" cy="3214710"/>
          </a:xfrm>
          <a:prstGeom prst="rect">
            <a:avLst/>
          </a:prstGeom>
          <a:ln>
            <a:noFill/>
          </a:ln>
          <a:effectLst>
            <a:softEdge rad="112500"/>
          </a:effectLst>
        </p:spPr>
      </p:pic>
      <p:pic>
        <p:nvPicPr>
          <p:cNvPr id="4" name="Рисунок 3" descr="photo_2021-10-31_17-15-13.jpg"/>
          <p:cNvPicPr>
            <a:picLocks noChangeAspect="1"/>
          </p:cNvPicPr>
          <p:nvPr/>
        </p:nvPicPr>
        <p:blipFill>
          <a:blip r:embed="rId4"/>
          <a:stretch>
            <a:fillRect/>
          </a:stretch>
        </p:blipFill>
        <p:spPr>
          <a:xfrm>
            <a:off x="5072066" y="1000108"/>
            <a:ext cx="3492408" cy="4671141"/>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_2021-10-31_17-15-01.jpg"/>
          <p:cNvPicPr>
            <a:picLocks noChangeAspect="1"/>
          </p:cNvPicPr>
          <p:nvPr/>
        </p:nvPicPr>
        <p:blipFill>
          <a:blip r:embed="rId2"/>
          <a:stretch>
            <a:fillRect/>
          </a:stretch>
        </p:blipFill>
        <p:spPr>
          <a:xfrm>
            <a:off x="571472" y="285728"/>
            <a:ext cx="4643438" cy="3471696"/>
          </a:xfrm>
          <a:prstGeom prst="rect">
            <a:avLst/>
          </a:prstGeom>
          <a:ln>
            <a:noFill/>
          </a:ln>
          <a:effectLst>
            <a:softEdge rad="112500"/>
          </a:effectLst>
        </p:spPr>
      </p:pic>
      <p:pic>
        <p:nvPicPr>
          <p:cNvPr id="3" name="Рисунок 2" descr="photo_2021-10-31_17-14-59.jpg"/>
          <p:cNvPicPr>
            <a:picLocks noChangeAspect="1"/>
          </p:cNvPicPr>
          <p:nvPr/>
        </p:nvPicPr>
        <p:blipFill>
          <a:blip r:embed="rId3"/>
          <a:stretch>
            <a:fillRect/>
          </a:stretch>
        </p:blipFill>
        <p:spPr>
          <a:xfrm>
            <a:off x="642910" y="3857628"/>
            <a:ext cx="3714776" cy="2777375"/>
          </a:xfrm>
          <a:prstGeom prst="rect">
            <a:avLst/>
          </a:prstGeom>
          <a:ln>
            <a:noFill/>
          </a:ln>
          <a:effectLst>
            <a:softEdge rad="112500"/>
          </a:effectLst>
        </p:spPr>
      </p:pic>
      <p:pic>
        <p:nvPicPr>
          <p:cNvPr id="4" name="Рисунок 3" descr="193800721_887686198481779_2320405447727209176_n.jpg"/>
          <p:cNvPicPr>
            <a:picLocks noChangeAspect="1"/>
          </p:cNvPicPr>
          <p:nvPr/>
        </p:nvPicPr>
        <p:blipFill>
          <a:blip r:embed="rId4"/>
          <a:stretch>
            <a:fillRect/>
          </a:stretch>
        </p:blipFill>
        <p:spPr>
          <a:xfrm>
            <a:off x="4857752" y="1857364"/>
            <a:ext cx="3482603" cy="464347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1957664_950595308857534_4812620459958492496_n.jpg"/>
          <p:cNvPicPr>
            <a:picLocks noChangeAspect="1"/>
          </p:cNvPicPr>
          <p:nvPr/>
        </p:nvPicPr>
        <p:blipFill>
          <a:blip r:embed="rId2" cstate="print"/>
          <a:stretch>
            <a:fillRect/>
          </a:stretch>
        </p:blipFill>
        <p:spPr>
          <a:xfrm>
            <a:off x="4929190" y="357166"/>
            <a:ext cx="3781975" cy="3429024"/>
          </a:xfrm>
          <a:prstGeom prst="rect">
            <a:avLst/>
          </a:prstGeom>
          <a:ln>
            <a:noFill/>
          </a:ln>
          <a:effectLst>
            <a:softEdge rad="112500"/>
          </a:effectLst>
        </p:spPr>
      </p:pic>
      <p:pic>
        <p:nvPicPr>
          <p:cNvPr id="3" name="Рисунок 2" descr="155861261_834982637085469_891066891281245523_n.jpg"/>
          <p:cNvPicPr>
            <a:picLocks noChangeAspect="1"/>
          </p:cNvPicPr>
          <p:nvPr/>
        </p:nvPicPr>
        <p:blipFill>
          <a:blip r:embed="rId3"/>
          <a:stretch>
            <a:fillRect/>
          </a:stretch>
        </p:blipFill>
        <p:spPr>
          <a:xfrm>
            <a:off x="214282" y="571480"/>
            <a:ext cx="4718920" cy="3126284"/>
          </a:xfrm>
          <a:prstGeom prst="rect">
            <a:avLst/>
          </a:prstGeom>
          <a:ln>
            <a:noFill/>
          </a:ln>
          <a:effectLst>
            <a:softEdge rad="112500"/>
          </a:effectLst>
        </p:spPr>
      </p:pic>
      <p:pic>
        <p:nvPicPr>
          <p:cNvPr id="4" name="Рисунок 3" descr="236822649_805306503504088_5216011845353458101_n.jpg"/>
          <p:cNvPicPr>
            <a:picLocks noChangeAspect="1"/>
          </p:cNvPicPr>
          <p:nvPr/>
        </p:nvPicPr>
        <p:blipFill>
          <a:blip r:embed="rId4"/>
          <a:stretch>
            <a:fillRect/>
          </a:stretch>
        </p:blipFill>
        <p:spPr>
          <a:xfrm>
            <a:off x="1500166" y="3857628"/>
            <a:ext cx="6000792" cy="27007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90376432_883054575611608_3374176878614673337_n.jpg"/>
          <p:cNvPicPr>
            <a:picLocks noChangeAspect="1"/>
          </p:cNvPicPr>
          <p:nvPr/>
        </p:nvPicPr>
        <p:blipFill>
          <a:blip r:embed="rId2"/>
          <a:stretch>
            <a:fillRect/>
          </a:stretch>
        </p:blipFill>
        <p:spPr>
          <a:xfrm>
            <a:off x="285720" y="357166"/>
            <a:ext cx="6286512" cy="4164814"/>
          </a:xfrm>
          <a:prstGeom prst="rect">
            <a:avLst/>
          </a:prstGeom>
          <a:ln>
            <a:noFill/>
          </a:ln>
          <a:effectLst>
            <a:softEdge rad="112500"/>
          </a:effectLst>
        </p:spPr>
      </p:pic>
      <p:pic>
        <p:nvPicPr>
          <p:cNvPr id="4" name="Рисунок 3" descr="193900330_887691891814543_1638288563192094549_n.jpg"/>
          <p:cNvPicPr>
            <a:picLocks noChangeAspect="1"/>
          </p:cNvPicPr>
          <p:nvPr/>
        </p:nvPicPr>
        <p:blipFill>
          <a:blip r:embed="rId3"/>
          <a:stretch>
            <a:fillRect/>
          </a:stretch>
        </p:blipFill>
        <p:spPr>
          <a:xfrm>
            <a:off x="4786314" y="3857628"/>
            <a:ext cx="3524243" cy="264318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857628"/>
            <a:ext cx="7467600" cy="1143000"/>
          </a:xfrm>
        </p:spPr>
        <p:txBody>
          <a:bodyPr>
            <a:normAutofit fontScale="90000"/>
          </a:bodyPr>
          <a:lstStyle/>
          <a:p>
            <a:pPr algn="just"/>
            <a:r>
              <a:rPr lang="ru-RU" sz="2200" dirty="0" err="1" smtClean="0">
                <a:solidFill>
                  <a:schemeClr val="tx1"/>
                </a:solidFill>
              </a:rPr>
              <a:t>Учн</a:t>
            </a:r>
            <a:r>
              <a:rPr lang="uk-UA" sz="2200" dirty="0" smtClean="0">
                <a:solidFill>
                  <a:schemeClr val="tx1"/>
                </a:solidFill>
              </a:rPr>
              <a:t>і</a:t>
            </a:r>
            <a:r>
              <a:rPr lang="ru-RU" sz="2200" dirty="0" err="1" smtClean="0">
                <a:solidFill>
                  <a:schemeClr val="tx1"/>
                </a:solidFill>
              </a:rPr>
              <a:t>вське</a:t>
            </a:r>
            <a:r>
              <a:rPr lang="ru-RU" sz="2200" dirty="0" smtClean="0">
                <a:solidFill>
                  <a:schemeClr val="tx1"/>
                </a:solidFill>
              </a:rPr>
              <a:t> </a:t>
            </a:r>
            <a:r>
              <a:rPr lang="uk-UA" sz="2200" dirty="0" smtClean="0">
                <a:solidFill>
                  <a:schemeClr val="tx1"/>
                </a:solidFill>
              </a:rPr>
              <a:t>самоврядування – одна з важливих складових виховної системи школи. За допомогою самоврядування учні залучаються до активної громадської діяльності. Крім того, вони розвивають свої творчі та лідерські здібності. Не кожна дитина здатна до хорошого навчання, але вона завжди може себе реалізувати в будь-якій іншій позакласній діяльності. До того ж робота учнівського самоврядування адаптує учнів до дорослого життя. Цей </a:t>
            </a:r>
            <a:r>
              <a:rPr lang="uk-UA" sz="2200" dirty="0" err="1" smtClean="0">
                <a:solidFill>
                  <a:schemeClr val="tx1"/>
                </a:solidFill>
              </a:rPr>
              <a:t>проєкт</a:t>
            </a:r>
            <a:r>
              <a:rPr lang="uk-UA" sz="2200" dirty="0" smtClean="0">
                <a:solidFill>
                  <a:schemeClr val="tx1"/>
                </a:solidFill>
              </a:rPr>
              <a:t> спрямований на активізацію  роботи учнівського самоврядування та впливає на формування соціально-активної особистості.</a:t>
            </a:r>
            <a:r>
              <a:rPr lang="uk-UA" sz="1800" dirty="0" smtClean="0"/>
              <a:t/>
            </a:r>
            <a:br>
              <a:rPr lang="uk-UA" sz="1800" dirty="0" smtClean="0"/>
            </a:br>
            <a:endParaRPr lang="uk-UA"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1600200"/>
            <a:ext cx="7467600" cy="4873625"/>
          </a:xfrm>
        </p:spPr>
        <p:txBody>
          <a:bodyPr/>
          <a:lstStyle/>
          <a:p>
            <a:r>
              <a:rPr lang="uk-UA" dirty="0" smtClean="0"/>
              <a:t>Особистість дитини формується і розвивається під впливом багатьох факторів: об’єктивних і суб’єктивних, природних і суспільних; внутрішніх та зовнішніх; незалежних і залежних від волі і свідомості людей. </a:t>
            </a:r>
          </a:p>
          <a:p>
            <a:r>
              <a:rPr lang="uk-UA" dirty="0" smtClean="0"/>
              <a:t>Кожна дитина – це органічна частка природного соціуму, якій притаманні власне світобачення, світорозуміння й світоставлення, певні риси характеру, здібності та уподобання.</a:t>
            </a:r>
          </a:p>
          <a:p>
            <a:endParaRPr lang="uk-UA" dirty="0"/>
          </a:p>
        </p:txBody>
      </p:sp>
      <p:pic>
        <p:nvPicPr>
          <p:cNvPr id="4" name="Рисунок 3" descr="86621.006.jpg"/>
          <p:cNvPicPr>
            <a:picLocks noChangeAspect="1"/>
          </p:cNvPicPr>
          <p:nvPr/>
        </p:nvPicPr>
        <p:blipFill>
          <a:blip r:embed="rId2" cstate="print"/>
          <a:stretch>
            <a:fillRect/>
          </a:stretch>
        </p:blipFill>
        <p:spPr>
          <a:xfrm>
            <a:off x="6786578" y="214291"/>
            <a:ext cx="1866892" cy="12858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786058"/>
            <a:ext cx="7467600" cy="1143000"/>
          </a:xfrm>
        </p:spPr>
        <p:txBody>
          <a:bodyPr>
            <a:noAutofit/>
          </a:bodyPr>
          <a:lstStyle/>
          <a:p>
            <a:r>
              <a:rPr lang="uk-UA" sz="2400" dirty="0" smtClean="0">
                <a:solidFill>
                  <a:schemeClr val="tx1"/>
                </a:solidFill>
              </a:rPr>
              <a:t>Мета проєкту – формування духовно багатої толерантної особистості, вільного громадянина-патріота, активного, здатного розв’язувати завдання, що забезпечать поступ нації, розвиток державності.</a:t>
            </a:r>
            <a:r>
              <a:rPr lang="uk-UA" sz="2400" dirty="0" smtClean="0">
                <a:solidFill>
                  <a:srgbClr val="002060"/>
                </a:solidFill>
              </a:rPr>
              <a:t/>
            </a:r>
            <a:br>
              <a:rPr lang="uk-UA" sz="2400" dirty="0" smtClean="0">
                <a:solidFill>
                  <a:srgbClr val="002060"/>
                </a:solidFill>
              </a:rPr>
            </a:br>
            <a:endParaRPr lang="uk-UA" sz="2400" dirty="0">
              <a:solidFill>
                <a:srgbClr val="002060"/>
              </a:solidFill>
            </a:endParaRPr>
          </a:p>
        </p:txBody>
      </p:sp>
      <p:pic>
        <p:nvPicPr>
          <p:cNvPr id="6" name="Рисунок 5" descr="Твір-Я-особистість-міркування-і-приклади.jpg"/>
          <p:cNvPicPr>
            <a:picLocks noChangeAspect="1"/>
          </p:cNvPicPr>
          <p:nvPr/>
        </p:nvPicPr>
        <p:blipFill>
          <a:blip r:embed="rId2"/>
          <a:stretch>
            <a:fillRect/>
          </a:stretch>
        </p:blipFill>
        <p:spPr>
          <a:xfrm>
            <a:off x="3214678" y="3929066"/>
            <a:ext cx="3929090" cy="25694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rmAutofit fontScale="90000"/>
          </a:bodyPr>
          <a:lstStyle/>
          <a:p>
            <a:r>
              <a:rPr lang="uk-UA" sz="3200" dirty="0" smtClean="0">
                <a:solidFill>
                  <a:schemeClr val="tx1"/>
                </a:solidFill>
              </a:rPr>
              <a:t>Завдання проєкту: </a:t>
            </a:r>
            <a:r>
              <a:rPr lang="uk-UA" sz="3200" dirty="0" smtClean="0"/>
              <a:t/>
            </a:r>
            <a:br>
              <a:rPr lang="uk-UA" sz="3200" dirty="0" smtClean="0"/>
            </a:br>
            <a:endParaRPr lang="uk-UA" dirty="0"/>
          </a:p>
        </p:txBody>
      </p:sp>
      <p:sp>
        <p:nvSpPr>
          <p:cNvPr id="3" name="Содержимое 2"/>
          <p:cNvSpPr>
            <a:spLocks noGrp="1"/>
          </p:cNvSpPr>
          <p:nvPr>
            <p:ph sz="quarter" idx="1"/>
          </p:nvPr>
        </p:nvSpPr>
        <p:spPr>
          <a:xfrm>
            <a:off x="457200" y="928670"/>
            <a:ext cx="7467600" cy="5545282"/>
          </a:xfrm>
        </p:spPr>
        <p:txBody>
          <a:bodyPr>
            <a:normAutofit fontScale="77500" lnSpcReduction="20000"/>
          </a:bodyPr>
          <a:lstStyle/>
          <a:p>
            <a:r>
              <a:rPr lang="uk-UA" sz="2600" dirty="0" smtClean="0"/>
              <a:t>розвиток особистісного потенціалу учнів для самореалізації та самоствердження в різних сферах життєдіяльності; </a:t>
            </a:r>
          </a:p>
          <a:p>
            <a:r>
              <a:rPr lang="uk-UA" sz="2600" dirty="0" smtClean="0"/>
              <a:t>формування ціннісно-морального уявлення про сім’ю; зміцнення сімейних стосунків, становлення адекватної самооцінки (розумінні себе як цінності людини з правами, свободами, інтересами); </a:t>
            </a:r>
          </a:p>
          <a:p>
            <a:r>
              <a:rPr lang="uk-UA" sz="2600" dirty="0" smtClean="0"/>
              <a:t>ефективне використання національних традицій, історії та культури, традицій і звичаїв етносу рідного краю; </a:t>
            </a:r>
          </a:p>
          <a:p>
            <a:r>
              <a:rPr lang="uk-UA" sz="2600" dirty="0" smtClean="0"/>
              <a:t>виховання почуття патріотизму, національної гідності; </a:t>
            </a:r>
          </a:p>
          <a:p>
            <a:r>
              <a:rPr lang="uk-UA" sz="2600" dirty="0" smtClean="0"/>
              <a:t>розвиток позитивної мотивації до праці, прагнення її результатами приносити користь своїй Батьківщині; </a:t>
            </a:r>
          </a:p>
          <a:p>
            <a:r>
              <a:rPr lang="uk-UA" sz="2600" dirty="0" smtClean="0"/>
              <a:t> формування національної свідомості та самосвідомості, моральних якостей особистості, соціальної активності і професійної компетентності, позитивної мотивації майбутніх громадян за здоровий спосіб життя;</a:t>
            </a:r>
          </a:p>
          <a:p>
            <a:r>
              <a:rPr lang="uk-UA" sz="2600" dirty="0" smtClean="0"/>
              <a:t> розвиток толерантного середовища у ліцеї; формування комфортної атмосфери в учнівському колективі.</a:t>
            </a:r>
          </a:p>
          <a:p>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uk-UA" dirty="0" smtClean="0"/>
              <a:t> </a:t>
            </a:r>
            <a:r>
              <a:rPr lang="uk-UA" dirty="0" smtClean="0">
                <a:solidFill>
                  <a:schemeClr val="tx1"/>
                </a:solidFill>
              </a:rPr>
              <a:t>проєкт базується на принципах:</a:t>
            </a:r>
            <a:endParaRPr lang="uk-UA" dirty="0">
              <a:solidFill>
                <a:schemeClr val="tx1"/>
              </a:solidFill>
            </a:endParaRPr>
          </a:p>
        </p:txBody>
      </p:sp>
      <p:sp>
        <p:nvSpPr>
          <p:cNvPr id="3" name="Содержимое 2"/>
          <p:cNvSpPr>
            <a:spLocks noGrp="1"/>
          </p:cNvSpPr>
          <p:nvPr>
            <p:ph sz="quarter" idx="1"/>
          </p:nvPr>
        </p:nvSpPr>
        <p:spPr>
          <a:xfrm>
            <a:off x="457200" y="1142984"/>
            <a:ext cx="7467600" cy="5500726"/>
          </a:xfrm>
        </p:spPr>
        <p:txBody>
          <a:bodyPr>
            <a:normAutofit fontScale="77500" lnSpcReduction="20000"/>
          </a:bodyPr>
          <a:lstStyle/>
          <a:p>
            <a:pPr>
              <a:buNone/>
            </a:pPr>
            <a:endParaRPr lang="uk-UA" dirty="0" smtClean="0"/>
          </a:p>
          <a:p>
            <a:r>
              <a:rPr lang="uk-UA" dirty="0" smtClean="0"/>
              <a:t> </a:t>
            </a:r>
            <a:r>
              <a:rPr lang="uk-UA" i="1" dirty="0" smtClean="0"/>
              <a:t>Принцип національної спрямованості</a:t>
            </a:r>
            <a:r>
              <a:rPr lang="uk-UA" dirty="0" smtClean="0"/>
              <a:t>. Передбачає формування національної самосвідомості, виховання любові до рідного краю, свого народу, шанобливе ставлення до його культури;</a:t>
            </a:r>
          </a:p>
          <a:p>
            <a:r>
              <a:rPr lang="uk-UA" dirty="0" smtClean="0"/>
              <a:t> </a:t>
            </a:r>
            <a:r>
              <a:rPr lang="uk-UA" i="1" dirty="0" smtClean="0"/>
              <a:t>Принцип цілісності</a:t>
            </a:r>
            <a:r>
              <a:rPr lang="uk-UA" dirty="0" smtClean="0"/>
              <a:t>. Проєкт організовується як системний процес; спрямовується на гармонійний та всебічний розвиток особистості.</a:t>
            </a:r>
          </a:p>
          <a:p>
            <a:r>
              <a:rPr lang="uk-UA" dirty="0" smtClean="0"/>
              <a:t> </a:t>
            </a:r>
            <a:r>
              <a:rPr lang="uk-UA" i="1" dirty="0" smtClean="0"/>
              <a:t>Принцип суб'єкт-суб'єктної взаємодії.</a:t>
            </a:r>
            <a:r>
              <a:rPr lang="uk-UA" dirty="0" smtClean="0"/>
              <a:t> Учасники проекту є рівноправними партнерами у процесі спілкування, ставляться уважно до поглядів один одного, визнають право на відмінність, узгоджують свої позиції;</a:t>
            </a:r>
          </a:p>
          <a:p>
            <a:r>
              <a:rPr lang="uk-UA" dirty="0" smtClean="0"/>
              <a:t> </a:t>
            </a:r>
            <a:r>
              <a:rPr lang="uk-UA" i="1" dirty="0" smtClean="0"/>
              <a:t>Принцип адекватності виховання до психологічних умов розвитку особистості.</a:t>
            </a:r>
            <a:r>
              <a:rPr lang="uk-UA" dirty="0" smtClean="0"/>
              <a:t> Вчитель зосереджує свою увагу на дитині, бере до уваги її вікові та індивідуальні особливості;</a:t>
            </a:r>
          </a:p>
          <a:p>
            <a:r>
              <a:rPr lang="uk-UA" dirty="0" smtClean="0"/>
              <a:t> </a:t>
            </a:r>
            <a:r>
              <a:rPr lang="uk-UA" i="1" dirty="0" smtClean="0"/>
              <a:t>Принцип особистісної орієнтації.</a:t>
            </a:r>
            <a:r>
              <a:rPr lang="uk-UA" dirty="0" smtClean="0"/>
              <a:t> Вчитель культивує у зростаючої особистості почуття самоцінності, впевненості у собі, визнає її право на вільний розвиток та реалізацію своїх здібностей; не обмежує її в правах почуватися індивідуальністю.</a:t>
            </a:r>
          </a:p>
          <a:p>
            <a:pPr>
              <a:buNone/>
            </a:pP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rmAutofit fontScale="90000"/>
          </a:bodyPr>
          <a:lstStyle/>
          <a:p>
            <a:r>
              <a:rPr lang="uk-UA" dirty="0" smtClean="0">
                <a:solidFill>
                  <a:schemeClr val="tx1"/>
                </a:solidFill>
              </a:rPr>
              <a:t>Форми реалізації проєкту:</a:t>
            </a:r>
            <a:r>
              <a:rPr lang="uk-UA" dirty="0" smtClean="0"/>
              <a:t/>
            </a:r>
            <a:br>
              <a:rPr lang="uk-UA" dirty="0" smtClean="0"/>
            </a:br>
            <a:endParaRPr lang="uk-UA" dirty="0"/>
          </a:p>
        </p:txBody>
      </p:sp>
      <p:sp>
        <p:nvSpPr>
          <p:cNvPr id="3" name="Содержимое 2"/>
          <p:cNvSpPr>
            <a:spLocks noGrp="1"/>
          </p:cNvSpPr>
          <p:nvPr>
            <p:ph sz="quarter" idx="1"/>
          </p:nvPr>
        </p:nvSpPr>
        <p:spPr>
          <a:xfrm>
            <a:off x="357158" y="357166"/>
            <a:ext cx="7715304" cy="5929330"/>
          </a:xfrm>
        </p:spPr>
        <p:txBody>
          <a:bodyPr>
            <a:noAutofit/>
          </a:bodyPr>
          <a:lstStyle/>
          <a:p>
            <a:pPr>
              <a:buNone/>
            </a:pPr>
            <a:r>
              <a:rPr lang="uk-UA" sz="1800" dirty="0" smtClean="0"/>
              <a:t> </a:t>
            </a:r>
          </a:p>
          <a:p>
            <a:r>
              <a:rPr lang="uk-UA" sz="1800" dirty="0" smtClean="0"/>
              <a:t> </a:t>
            </a:r>
            <a:r>
              <a:rPr lang="uk-UA" sz="2000" dirty="0" smtClean="0"/>
              <a:t>свята;</a:t>
            </a:r>
          </a:p>
          <a:p>
            <a:r>
              <a:rPr lang="uk-UA" sz="2000" dirty="0" smtClean="0"/>
              <a:t>тематичні виховні години;</a:t>
            </a:r>
          </a:p>
          <a:p>
            <a:r>
              <a:rPr lang="uk-UA" sz="2000" dirty="0" smtClean="0"/>
              <a:t> </a:t>
            </a:r>
            <a:r>
              <a:rPr lang="uk-UA" sz="2000" dirty="0" smtClean="0"/>
              <a:t>бесіди;</a:t>
            </a:r>
          </a:p>
          <a:p>
            <a:r>
              <a:rPr lang="uk-UA" sz="2000" dirty="0" smtClean="0"/>
              <a:t>дискусії і диспути;</a:t>
            </a:r>
          </a:p>
          <a:p>
            <a:r>
              <a:rPr lang="uk-UA" sz="2000" dirty="0" smtClean="0"/>
              <a:t> екскурсії;</a:t>
            </a:r>
          </a:p>
          <a:p>
            <a:r>
              <a:rPr lang="uk-UA" sz="2000" dirty="0" smtClean="0"/>
              <a:t> конкурси;</a:t>
            </a:r>
          </a:p>
          <a:p>
            <a:r>
              <a:rPr lang="uk-UA" sz="2000" dirty="0" smtClean="0"/>
              <a:t> вікторини;</a:t>
            </a:r>
          </a:p>
          <a:p>
            <a:r>
              <a:rPr lang="uk-UA" sz="2000" dirty="0" smtClean="0"/>
              <a:t> благодійні акції.</a:t>
            </a:r>
          </a:p>
          <a:p>
            <a:r>
              <a:rPr lang="uk-UA" sz="2000" dirty="0" smtClean="0"/>
              <a:t> </a:t>
            </a:r>
            <a:r>
              <a:rPr lang="ru-RU" sz="2000" dirty="0" err="1" smtClean="0"/>
              <a:t>тижні</a:t>
            </a:r>
            <a:r>
              <a:rPr lang="ru-RU" sz="2000" dirty="0" smtClean="0"/>
              <a:t>:</a:t>
            </a:r>
            <a:r>
              <a:rPr lang="uk-UA" sz="2000" dirty="0" smtClean="0"/>
              <a:t> </a:t>
            </a:r>
            <a:r>
              <a:rPr lang="ru-RU" sz="2000" dirty="0" smtClean="0"/>
              <a:t>морального  </a:t>
            </a:r>
            <a:r>
              <a:rPr lang="uk-UA" sz="2000" dirty="0" smtClean="0"/>
              <a:t>спрямування</a:t>
            </a:r>
            <a:r>
              <a:rPr lang="ru-RU" sz="2000" dirty="0" smtClean="0"/>
              <a:t>;</a:t>
            </a:r>
            <a:r>
              <a:rPr lang="uk-UA" sz="2000" dirty="0" smtClean="0"/>
              <a:t> </a:t>
            </a:r>
            <a:r>
              <a:rPr lang="ru-RU" sz="2000" dirty="0" err="1" smtClean="0"/>
              <a:t>громадянського</a:t>
            </a:r>
            <a:r>
              <a:rPr lang="ru-RU" sz="2000" dirty="0" smtClean="0"/>
              <a:t>  </a:t>
            </a:r>
            <a:r>
              <a:rPr lang="uk-UA" sz="2000" dirty="0" smtClean="0"/>
              <a:t>спрямування</a:t>
            </a:r>
            <a:r>
              <a:rPr lang="ru-RU" sz="2000" dirty="0" smtClean="0"/>
              <a:t>;</a:t>
            </a:r>
            <a:r>
              <a:rPr lang="uk-UA" sz="2000" dirty="0" smtClean="0"/>
              <a:t> родинного</a:t>
            </a:r>
            <a:r>
              <a:rPr lang="ru-RU" sz="2000" dirty="0" smtClean="0"/>
              <a:t>  </a:t>
            </a:r>
            <a:r>
              <a:rPr lang="uk-UA" sz="2000" dirty="0" smtClean="0"/>
              <a:t>спрямування</a:t>
            </a:r>
            <a:r>
              <a:rPr lang="ru-RU" sz="2000" dirty="0" smtClean="0"/>
              <a:t>;</a:t>
            </a:r>
            <a:r>
              <a:rPr lang="uk-UA" sz="2000" dirty="0" smtClean="0"/>
              <a:t> </a:t>
            </a:r>
            <a:r>
              <a:rPr lang="ru-RU" sz="2000" dirty="0" err="1" smtClean="0"/>
              <a:t>безпеки</a:t>
            </a:r>
            <a:r>
              <a:rPr lang="ru-RU" sz="2000" dirty="0" smtClean="0"/>
              <a:t>  </a:t>
            </a:r>
            <a:r>
              <a:rPr lang="ru-RU" sz="2000" dirty="0" err="1" smtClean="0"/>
              <a:t>життєдіяльності</a:t>
            </a:r>
            <a:r>
              <a:rPr lang="ru-RU" sz="2000" dirty="0" smtClean="0"/>
              <a:t>;</a:t>
            </a:r>
            <a:r>
              <a:rPr lang="uk-UA" sz="2000" dirty="0" smtClean="0"/>
              <a:t> </a:t>
            </a:r>
            <a:r>
              <a:rPr lang="ru-RU" sz="2000" dirty="0" err="1" smtClean="0"/>
              <a:t>екологічного</a:t>
            </a:r>
            <a:r>
              <a:rPr lang="ru-RU" sz="2000" dirty="0" smtClean="0"/>
              <a:t>  </a:t>
            </a:r>
            <a:r>
              <a:rPr lang="uk-UA" sz="2000" dirty="0" smtClean="0"/>
              <a:t>спрямування</a:t>
            </a:r>
            <a:r>
              <a:rPr lang="ru-RU" sz="2000" dirty="0" smtClean="0"/>
              <a:t>;</a:t>
            </a:r>
            <a:r>
              <a:rPr lang="uk-UA" sz="2000" dirty="0" smtClean="0"/>
              <a:t> </a:t>
            </a:r>
            <a:r>
              <a:rPr lang="ru-RU" sz="2000" dirty="0" err="1" smtClean="0"/>
              <a:t>національно</a:t>
            </a:r>
            <a:r>
              <a:rPr lang="uk-UA" sz="2000" dirty="0" err="1" smtClean="0"/>
              <a:t>-патріотичного</a:t>
            </a:r>
            <a:r>
              <a:rPr lang="ru-RU" sz="2000" dirty="0" smtClean="0"/>
              <a:t>  </a:t>
            </a:r>
            <a:r>
              <a:rPr lang="uk-UA" sz="2000" dirty="0" smtClean="0"/>
              <a:t>спрямування</a:t>
            </a:r>
            <a:r>
              <a:rPr lang="ru-RU" sz="2000" dirty="0" smtClean="0"/>
              <a:t>;</a:t>
            </a:r>
            <a:r>
              <a:rPr lang="uk-UA" sz="2000" dirty="0" smtClean="0"/>
              <a:t> </a:t>
            </a:r>
            <a:r>
              <a:rPr lang="ru-RU" sz="2000" dirty="0" err="1" smtClean="0"/>
              <a:t>правових</a:t>
            </a:r>
            <a:r>
              <a:rPr lang="ru-RU" sz="2000" dirty="0" smtClean="0"/>
              <a:t>  </a:t>
            </a:r>
            <a:r>
              <a:rPr lang="ru-RU" sz="2000" dirty="0" err="1" smtClean="0"/>
              <a:t>знань</a:t>
            </a:r>
            <a:r>
              <a:rPr lang="uk-UA" sz="2000" dirty="0" smtClean="0"/>
              <a:t>; протидії насильства та </a:t>
            </a:r>
            <a:r>
              <a:rPr lang="uk-UA" sz="2000" dirty="0" err="1" smtClean="0"/>
              <a:t>булінгу</a:t>
            </a:r>
            <a:r>
              <a:rPr lang="uk-UA" sz="2000" dirty="0" smtClean="0"/>
              <a:t>.</a:t>
            </a:r>
            <a:endParaRPr lang="uk-UA" sz="2000" dirty="0" smtClean="0"/>
          </a:p>
        </p:txBody>
      </p:sp>
      <p:pic>
        <p:nvPicPr>
          <p:cNvPr id="4" name="Рисунок 3" descr="001.jpg"/>
          <p:cNvPicPr>
            <a:picLocks noChangeAspect="1"/>
          </p:cNvPicPr>
          <p:nvPr/>
        </p:nvPicPr>
        <p:blipFill>
          <a:blip r:embed="rId2"/>
          <a:stretch>
            <a:fillRect/>
          </a:stretch>
        </p:blipFill>
        <p:spPr>
          <a:xfrm>
            <a:off x="4429124" y="785794"/>
            <a:ext cx="4191008" cy="28575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Содержимое 14" descr="photo_2021-10-31_17-15-05.jpg"/>
          <p:cNvPicPr>
            <a:picLocks noGrp="1" noChangeAspect="1"/>
          </p:cNvPicPr>
          <p:nvPr>
            <p:ph sz="quarter" idx="4294967295"/>
          </p:nvPr>
        </p:nvPicPr>
        <p:blipFill>
          <a:blip r:embed="rId2">
            <a:lum/>
          </a:blip>
          <a:stretch>
            <a:fillRect/>
          </a:stretch>
        </p:blipFill>
        <p:spPr>
          <a:xfrm>
            <a:off x="428596" y="214290"/>
            <a:ext cx="4203700" cy="3143250"/>
          </a:xfrm>
          <a:prstGeom prst="rect">
            <a:avLst/>
          </a:prstGeom>
          <a:ln>
            <a:noFill/>
          </a:ln>
          <a:effectLst>
            <a:softEdge rad="112500"/>
          </a:effectLst>
        </p:spPr>
      </p:pic>
      <p:pic>
        <p:nvPicPr>
          <p:cNvPr id="16" name="Рисунок 15" descr="photo_2021-10-31_17-15-10.jpg"/>
          <p:cNvPicPr>
            <a:picLocks noChangeAspect="1"/>
          </p:cNvPicPr>
          <p:nvPr/>
        </p:nvPicPr>
        <p:blipFill>
          <a:blip r:embed="rId3"/>
          <a:stretch>
            <a:fillRect/>
          </a:stretch>
        </p:blipFill>
        <p:spPr>
          <a:xfrm>
            <a:off x="4786314" y="785794"/>
            <a:ext cx="3929090" cy="2937609"/>
          </a:xfrm>
          <a:prstGeom prst="rect">
            <a:avLst/>
          </a:prstGeom>
          <a:ln>
            <a:noFill/>
          </a:ln>
          <a:effectLst>
            <a:softEdge rad="112500"/>
          </a:effectLst>
        </p:spPr>
      </p:pic>
      <p:pic>
        <p:nvPicPr>
          <p:cNvPr id="17" name="Рисунок 16" descr="DSC_0849.JPG"/>
          <p:cNvPicPr>
            <a:picLocks noChangeAspect="1"/>
          </p:cNvPicPr>
          <p:nvPr/>
        </p:nvPicPr>
        <p:blipFill>
          <a:blip r:embed="rId4" cstate="print"/>
          <a:stretch>
            <a:fillRect/>
          </a:stretch>
        </p:blipFill>
        <p:spPr>
          <a:xfrm>
            <a:off x="2214546" y="3786190"/>
            <a:ext cx="4214810" cy="2791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5360102_968313617085703_3905771236773692913_n.jpg"/>
          <p:cNvPicPr>
            <a:picLocks noChangeAspect="1"/>
          </p:cNvPicPr>
          <p:nvPr/>
        </p:nvPicPr>
        <p:blipFill>
          <a:blip r:embed="rId2"/>
          <a:stretch>
            <a:fillRect/>
          </a:stretch>
        </p:blipFill>
        <p:spPr>
          <a:xfrm>
            <a:off x="571472" y="357166"/>
            <a:ext cx="5068054" cy="3357586"/>
          </a:xfrm>
          <a:prstGeom prst="rect">
            <a:avLst/>
          </a:prstGeom>
          <a:ln>
            <a:noFill/>
          </a:ln>
          <a:effectLst>
            <a:softEdge rad="112500"/>
          </a:effectLst>
        </p:spPr>
      </p:pic>
      <p:pic>
        <p:nvPicPr>
          <p:cNvPr id="3" name="Рисунок 2" descr="245043212_968317610418637_8105371229531564124_n.jpg"/>
          <p:cNvPicPr>
            <a:picLocks noChangeAspect="1"/>
          </p:cNvPicPr>
          <p:nvPr/>
        </p:nvPicPr>
        <p:blipFill>
          <a:blip r:embed="rId3"/>
          <a:stretch>
            <a:fillRect/>
          </a:stretch>
        </p:blipFill>
        <p:spPr>
          <a:xfrm>
            <a:off x="4500562" y="2786058"/>
            <a:ext cx="4205407" cy="2786082"/>
          </a:xfrm>
          <a:prstGeom prst="rect">
            <a:avLst/>
          </a:prstGeom>
          <a:ln>
            <a:noFill/>
          </a:ln>
          <a:effectLst>
            <a:softEdge rad="112500"/>
          </a:effectLst>
        </p:spPr>
      </p:pic>
      <p:pic>
        <p:nvPicPr>
          <p:cNvPr id="4" name="Рисунок 3" descr="194215942_886990015218064_8493659756428160885_n.jpg"/>
          <p:cNvPicPr>
            <a:picLocks noChangeAspect="1"/>
          </p:cNvPicPr>
          <p:nvPr/>
        </p:nvPicPr>
        <p:blipFill>
          <a:blip r:embed="rId4"/>
          <a:stretch>
            <a:fillRect/>
          </a:stretch>
        </p:blipFill>
        <p:spPr>
          <a:xfrm>
            <a:off x="428596" y="3786190"/>
            <a:ext cx="3925014" cy="260032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3653588_959022984681433_5104259134129387927_n.jpg"/>
          <p:cNvPicPr>
            <a:picLocks noChangeAspect="1"/>
          </p:cNvPicPr>
          <p:nvPr/>
        </p:nvPicPr>
        <p:blipFill>
          <a:blip r:embed="rId2"/>
          <a:stretch>
            <a:fillRect/>
          </a:stretch>
        </p:blipFill>
        <p:spPr>
          <a:xfrm>
            <a:off x="357159" y="285728"/>
            <a:ext cx="4097576" cy="2714644"/>
          </a:xfrm>
          <a:prstGeom prst="rect">
            <a:avLst/>
          </a:prstGeom>
          <a:ln>
            <a:noFill/>
          </a:ln>
          <a:effectLst>
            <a:softEdge rad="112500"/>
          </a:effectLst>
        </p:spPr>
      </p:pic>
      <p:pic>
        <p:nvPicPr>
          <p:cNvPr id="3" name="Рисунок 2" descr="242146641_951116258805439_692052826797839035_n.jpg"/>
          <p:cNvPicPr>
            <a:picLocks noChangeAspect="1"/>
          </p:cNvPicPr>
          <p:nvPr/>
        </p:nvPicPr>
        <p:blipFill>
          <a:blip r:embed="rId3"/>
          <a:stretch>
            <a:fillRect/>
          </a:stretch>
        </p:blipFill>
        <p:spPr>
          <a:xfrm>
            <a:off x="2285984" y="3000372"/>
            <a:ext cx="5429288" cy="3596022"/>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75</TotalTime>
  <Words>436</Words>
  <Application>Microsoft Office PowerPoint</Application>
  <PresentationFormat>Экран (4:3)</PresentationFormat>
  <Paragraphs>32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 “Я – особистість. Ми – соціум. ”</vt:lpstr>
      <vt:lpstr>Слайд 2</vt:lpstr>
      <vt:lpstr>Мета проєкту – формування духовно багатої толерантної особистості, вільного громадянина-патріота, активного, здатного розв’язувати завдання, що забезпечать поступ нації, розвиток державності. </vt:lpstr>
      <vt:lpstr>Завдання проєкту:  </vt:lpstr>
      <vt:lpstr> проєкт базується на принципах:</vt:lpstr>
      <vt:lpstr>Форми реалізації проєкту: </vt:lpstr>
      <vt:lpstr>Слайд 7</vt:lpstr>
      <vt:lpstr>Слайд 8</vt:lpstr>
      <vt:lpstr>Слайд 9</vt:lpstr>
      <vt:lpstr>Слайд 10</vt:lpstr>
      <vt:lpstr>Слайд 11</vt:lpstr>
      <vt:lpstr>Слайд 12</vt:lpstr>
      <vt:lpstr>Слайд 13</vt:lpstr>
      <vt:lpstr>Учнівське самоврядування – одна з важливих складових виховної системи школи. За допомогою самоврядування учні залучаються до активної громадської діяльності. Крім того, вони розвивають свої творчі та лідерські здібності. Не кожна дитина здатна до хорошого навчання, але вона завжди може себе реалізувати в будь-якій іншій позакласній діяльності. До того ж робота учнівського самоврядування адаптує учнів до дорослого життя. Цей проєкт спрямований на активізацію  роботи учнівського самоврядування та впливає на формування соціально-активної особистості.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Alexander_Hromov</dc:creator>
  <cp:lastModifiedBy>Alexander_Hromov</cp:lastModifiedBy>
  <cp:revision>8</cp:revision>
  <dcterms:created xsi:type="dcterms:W3CDTF">2021-10-29T15:05:16Z</dcterms:created>
  <dcterms:modified xsi:type="dcterms:W3CDTF">2021-10-31T15:31:12Z</dcterms:modified>
</cp:coreProperties>
</file>